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9" r:id="rId9"/>
    <p:sldId id="278" r:id="rId10"/>
    <p:sldId id="281" r:id="rId11"/>
    <p:sldId id="280" r:id="rId12"/>
    <p:sldId id="282" r:id="rId13"/>
    <p:sldId id="283" r:id="rId14"/>
    <p:sldId id="284" r:id="rId15"/>
    <p:sldId id="286" r:id="rId16"/>
    <p:sldId id="287" r:id="rId17"/>
    <p:sldId id="285" r:id="rId18"/>
    <p:sldId id="288" r:id="rId19"/>
    <p:sldId id="289" r:id="rId20"/>
    <p:sldId id="290" r:id="rId21"/>
    <p:sldId id="291" r:id="rId22"/>
    <p:sldId id="292" r:id="rId23"/>
    <p:sldId id="257" r:id="rId24"/>
    <p:sldId id="258" r:id="rId25"/>
    <p:sldId id="259" r:id="rId26"/>
    <p:sldId id="260" r:id="rId27"/>
    <p:sldId id="261" r:id="rId28"/>
    <p:sldId id="262" r:id="rId29"/>
    <p:sldId id="270" r:id="rId30"/>
    <p:sldId id="269" r:id="rId31"/>
    <p:sldId id="263" r:id="rId32"/>
    <p:sldId id="265" r:id="rId33"/>
    <p:sldId id="266" r:id="rId34"/>
    <p:sldId id="267" r:id="rId35"/>
    <p:sldId id="268" r:id="rId36"/>
    <p:sldId id="271" r:id="rId3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654D61-9C72-407D-B01C-315E75FD7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B0D873F-938D-405B-B80E-E4A0C3921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E884871-6EF1-4980-98F4-209ACB665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F12C37-CA52-4B25-8301-6F6E45F8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C90371D-612D-442F-BD19-4442A791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679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E6D579-283E-432B-9A50-342DCADE8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1EAA61A-130A-4159-93A3-4F4A18058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C89C2F-8FDA-4DF8-9D5B-37E61E338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147325D-4773-4331-ABFD-CF74FC04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56AD036-E774-4869-AB19-28D32E65E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640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61BE7B88-40BF-4A1E-B71F-0602C11909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5B0CA80-AB65-440F-989E-121B2A856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3B89F6A-6B44-4C85-8701-7DE6374B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879221B-384C-45C9-B3D6-E6D251348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CE6B826-E45A-46BF-8CE2-24933D61C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607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74D669-7B05-44F9-A19F-55C6DCCC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93A300-F581-44F3-9A5A-3685CC851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8B6687A-EB35-4F35-B823-6C20A628B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F5D7F97-7902-46ED-9F2F-929057BD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191723F-CA8A-4B12-AA36-B01189EDB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105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484AD4-CA84-406C-A9C6-80F47FD75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152010C-385F-4652-84B4-635EC0025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B912623-0128-4795-868F-EF38C4CEF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4DC7A71-191F-45C9-B05C-EC4A525B5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59FCCD1-39AA-447E-BED7-FAD313478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5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58035C-9D50-403B-9B7B-B48FF2224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B96971-C150-4764-A0FF-A57FB1670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19800D9-0214-4E7C-8E72-BFF2D240B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629BE9C-DE07-47E7-86A6-2D4C8458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6661A7B-67F5-45A6-AF0D-7C6F7E961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9DE1A82-2F80-4E65-9899-A181EC16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652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8D3FB2-DBFB-4CAF-8016-EE0064DB9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086346E-6765-4BF8-AE9B-45DDDE380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9D27AC-D6F0-4C2F-BEF8-85333C830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5842173-3CC2-47D4-BD54-A0D01F29F5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5CDFA46-B259-4E60-A7C3-F2203BC2F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6F512F7-15BB-4CB1-8747-D0919E272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7A87806-BAE5-4BC1-B132-641FC012B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50C0C68-9732-4EAE-9DD4-CAC6886CC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198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2B06E5-A732-4288-A891-9C1FAAE98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BB96DC3-B28F-444A-BEA0-300BD939C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399AE6E-73AB-4D72-8F62-AFD6ED95F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2E98DC3-1111-4B96-A05B-74EF79977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6133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7B84E1E-1ECF-4840-B769-B0224EB21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7DE45E4-360E-4E7B-A55F-3E443833C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C4786BF-7380-4E88-B939-A82DDBEB5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322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A3E9F5-DCB3-477A-AD85-A5B51841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7B7617-BA2F-4582-BBFA-C08DE6BA5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B0D49A8-C009-4EA6-842F-B5B95C09A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083971-66F0-4464-8737-180855862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A2184BF-616F-497B-AA1B-E538B6DCE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C27D663-3338-4370-8561-7A6C93A2B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731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C9D67F-5C27-47E2-ABAA-46A07C68C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F2A60B2-28CE-4856-96CF-4D330B0DB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8CA286D-F4F8-4ADF-B7D0-510D73555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9A38FE-7D22-459B-BA1A-706763AF3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443242F-47FF-4F80-B215-BCDB7F972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EA43E86A-31BC-494D-9023-F04DF7F22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8536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432261B-B74D-4470-AE33-3B436E0A3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74B09E1-24BE-46B5-81AD-8F1355EA6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CC521A-7435-4B88-8472-93883B3432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F33CE-8247-44F6-974D-C8C0A52AB529}" type="datetimeFigureOut">
              <a:rPr lang="hu-HU" smtClean="0"/>
              <a:t>2026. 05. 26.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BEC8C75-CE1C-4FAA-B565-3ACCD6221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7444737-32B3-4992-8A86-0682492BD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32FBD-6C49-4DE6-BB1F-E9EC7A94F8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04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EBF4DB-C158-4B15-867F-FD38A94FB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63637"/>
          </a:xfrm>
        </p:spPr>
        <p:txBody>
          <a:bodyPr/>
          <a:lstStyle/>
          <a:p>
            <a:r>
              <a:rPr lang="hu-HU" b="1" dirty="0">
                <a:latin typeface="+mn-lt"/>
              </a:rPr>
              <a:t> </a:t>
            </a:r>
            <a:r>
              <a:rPr lang="hu-HU" b="1" dirty="0" err="1">
                <a:latin typeface="+mn-lt"/>
              </a:rPr>
              <a:t>Határtalanul</a:t>
            </a:r>
            <a:r>
              <a:rPr lang="hu-HU" b="1" dirty="0">
                <a:latin typeface="+mn-lt"/>
              </a:rPr>
              <a:t>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CFA44BF-BFD7-4E32-A032-248B75F5B4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3200" b="1" dirty="0"/>
              <a:t>Erdélyi mesterségek és kultúra a Királyhágón át Kolozsvárra, Torockóra, a Tordai-hasadékhoz, vagy Székelyföldre (</a:t>
            </a:r>
            <a:r>
              <a:rPr lang="hu-HU" sz="3200" b="1" dirty="0" err="1"/>
              <a:t>Parajd</a:t>
            </a:r>
            <a:r>
              <a:rPr lang="hu-HU" sz="3200" b="1" dirty="0"/>
              <a:t>, Korond, Csíksomlyó).</a:t>
            </a:r>
          </a:p>
        </p:txBody>
      </p:sp>
    </p:spTree>
    <p:extLst>
      <p:ext uri="{BB962C8B-B14F-4D97-AF65-F5344CB8AC3E}">
        <p14:creationId xmlns:p14="http://schemas.microsoft.com/office/powerpoint/2010/main" val="3092231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358" y="3000336"/>
            <a:ext cx="2441720" cy="366925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5457" y="4101015"/>
            <a:ext cx="3207520" cy="256857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378" y="1866685"/>
            <a:ext cx="3809561" cy="211361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39" y="1565781"/>
            <a:ext cx="3628368" cy="241451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8239" y="4277011"/>
            <a:ext cx="3575561" cy="2379373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358" y="902387"/>
            <a:ext cx="26098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171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 err="1" smtClean="0">
                <a:latin typeface="+mn-lt"/>
              </a:rPr>
              <a:t>Kalonda</a:t>
            </a:r>
            <a:r>
              <a:rPr lang="hu-HU" sz="6000" b="1" dirty="0" smtClean="0">
                <a:latin typeface="+mn-lt"/>
              </a:rPr>
              <a:t>-tető</a:t>
            </a:r>
            <a:endParaRPr lang="hu-HU" sz="6000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 Hargita hegység vulkáni platójának része Romániában, Erdélyben. </a:t>
            </a:r>
            <a:r>
              <a:rPr lang="hu-HU" dirty="0" err="1" smtClean="0"/>
              <a:t>Farkaslaka</a:t>
            </a:r>
            <a:r>
              <a:rPr lang="hu-HU" dirty="0" smtClean="0"/>
              <a:t> </a:t>
            </a:r>
            <a:r>
              <a:rPr lang="hu-HU" dirty="0"/>
              <a:t>és Korond között helyezkedik </a:t>
            </a:r>
            <a:r>
              <a:rPr lang="hu-HU" dirty="0" smtClean="0"/>
              <a:t>el.</a:t>
            </a:r>
          </a:p>
          <a:p>
            <a:pPr marL="0" indent="0">
              <a:buNone/>
            </a:pPr>
            <a:r>
              <a:rPr lang="hu-HU" dirty="0" err="1"/>
              <a:t>Farkaslaka</a:t>
            </a:r>
            <a:r>
              <a:rPr lang="hu-HU" dirty="0"/>
              <a:t> határában, a </a:t>
            </a:r>
            <a:r>
              <a:rPr lang="hu-HU" dirty="0" err="1"/>
              <a:t>Kalonda</a:t>
            </a:r>
            <a:r>
              <a:rPr lang="hu-HU" dirty="0"/>
              <a:t>-tetőn még sokan foglalkoznak faszénégetéssel. </a:t>
            </a:r>
            <a:endParaRPr lang="hu-HU" dirty="0" smtClean="0"/>
          </a:p>
          <a:p>
            <a:pPr marL="0" indent="0">
              <a:buNone/>
            </a:pPr>
            <a:r>
              <a:rPr lang="hu-HU" dirty="0" err="1"/>
              <a:t>N</a:t>
            </a:r>
            <a:r>
              <a:rPr lang="hu-HU" dirty="0" err="1" smtClean="0"/>
              <a:t>árciszmezők</a:t>
            </a:r>
            <a:r>
              <a:rPr lang="hu-HU" dirty="0" smtClean="0"/>
              <a:t>. </a:t>
            </a:r>
            <a:r>
              <a:rPr lang="hu-HU" dirty="0"/>
              <a:t>A nárcisz védett növény, leszedése </a:t>
            </a:r>
            <a:r>
              <a:rPr lang="hu-HU" dirty="0" smtClean="0"/>
              <a:t>tilos!</a:t>
            </a:r>
          </a:p>
          <a:p>
            <a:pPr marL="0" indent="0">
              <a:buNone/>
            </a:pPr>
            <a:r>
              <a:rPr lang="hu-HU" dirty="0" err="1" smtClean="0"/>
              <a:t>Hagyományörző</a:t>
            </a:r>
            <a:r>
              <a:rPr lang="hu-HU" dirty="0" smtClean="0"/>
              <a:t> Nagyvásár (állatvásár).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533" y="4817343"/>
            <a:ext cx="2992609" cy="199144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817342"/>
            <a:ext cx="3021503" cy="199144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30" y="4817343"/>
            <a:ext cx="3003491" cy="199144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0360" y="4817342"/>
            <a:ext cx="2490912" cy="199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88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Kalonda</a:t>
            </a:r>
            <a:r>
              <a:rPr lang="hu-HU" dirty="0"/>
              <a:t>-tetőn egy fából készült szabadtéri emlékhely áll. A székelyek által nagy becsben tartott emlékhely fából faragott székelykapukkal, fejfákkal, kopjafákkal és feszületekkel állít emléket a történelmi múltnak és a nemzet hőseinek</a:t>
            </a:r>
            <a:r>
              <a:rPr lang="hu-HU" dirty="0" smtClean="0"/>
              <a:t>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84" y="4464050"/>
            <a:ext cx="2988732" cy="223866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9729" y="4442114"/>
            <a:ext cx="3325630" cy="228253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822" y="4833202"/>
            <a:ext cx="3338414" cy="186951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4065" y="3694545"/>
            <a:ext cx="2016397" cy="303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5898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 err="1" smtClean="0">
                <a:latin typeface="+mn-lt"/>
              </a:rPr>
              <a:t>Farkaslaka</a:t>
            </a:r>
            <a:r>
              <a:rPr lang="hu-HU" sz="6000" b="1" dirty="0" smtClean="0">
                <a:latin typeface="+mn-lt"/>
              </a:rPr>
              <a:t> és Tamási Áron</a:t>
            </a:r>
            <a:endParaRPr lang="hu-HU" sz="6000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A </a:t>
            </a:r>
            <a:r>
              <a:rPr lang="hu-HU" dirty="0" err="1"/>
              <a:t>Nyikó</a:t>
            </a:r>
            <a:r>
              <a:rPr lang="hu-HU" dirty="0"/>
              <a:t> nevű patak két partján, a Gordon-tető nyugati előterében </a:t>
            </a:r>
            <a:r>
              <a:rPr lang="hu-HU" dirty="0" smtClean="0"/>
              <a:t>fekszik.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621" y="3556008"/>
            <a:ext cx="2769641" cy="308171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5879" y="3556008"/>
            <a:ext cx="5223388" cy="292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20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Tamási Áron</a:t>
            </a: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S</a:t>
            </a:r>
            <a:r>
              <a:rPr lang="hu-HU" dirty="0" smtClean="0"/>
              <a:t>zületett</a:t>
            </a:r>
            <a:r>
              <a:rPr lang="hu-HU" dirty="0"/>
              <a:t>: Tamás János, </a:t>
            </a:r>
            <a:r>
              <a:rPr lang="hu-HU" dirty="0" err="1"/>
              <a:t>Farkaslaka</a:t>
            </a:r>
            <a:r>
              <a:rPr lang="hu-HU" dirty="0"/>
              <a:t>, 1897. szeptember 19</a:t>
            </a:r>
            <a:r>
              <a:rPr lang="hu-HU" dirty="0" smtClean="0"/>
              <a:t>. </a:t>
            </a:r>
            <a:r>
              <a:rPr lang="hu-HU" dirty="0"/>
              <a:t>– Budapest, 1966. május </a:t>
            </a:r>
            <a:r>
              <a:rPr lang="hu-HU" dirty="0" smtClean="0"/>
              <a:t>26. Kossuth-díjas </a:t>
            </a:r>
            <a:r>
              <a:rPr lang="hu-HU" dirty="0"/>
              <a:t>székely magyar író, a Magyar Tudományos Akadémia levelező tagja. Leggyakrabban az ún. népi </a:t>
            </a:r>
            <a:r>
              <a:rPr lang="hu-HU" dirty="0" smtClean="0"/>
              <a:t>író.</a:t>
            </a:r>
          </a:p>
          <a:p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087" y="3320495"/>
            <a:ext cx="2389839" cy="328602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3715" y="3222951"/>
            <a:ext cx="2901948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334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849" y="225131"/>
            <a:ext cx="2088300" cy="304358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2834" y="225131"/>
            <a:ext cx="4063345" cy="304358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288" y="3393898"/>
            <a:ext cx="2480144" cy="330292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7494" y="3874375"/>
            <a:ext cx="3642766" cy="272855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6939" y="4238209"/>
            <a:ext cx="4729447" cy="2364724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9023" y="225131"/>
            <a:ext cx="1866450" cy="3043586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5949" y="201882"/>
            <a:ext cx="2297167" cy="306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78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Emlékházak</a:t>
            </a: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Az emlékházak a kulturális örökségünk, a helyi identitás és a nemzeti öntudat létfontosságú bástyái. Kézzelfogható kapcsolatot teremtenek a múlt nagyságaival, közvetlen élményt nyújtanak, és segítenek megérteni az alkotók, történelmi személyiségek emberi oldalát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3743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Legfontosabb művei</a:t>
            </a: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 smtClean="0"/>
              <a:t>1</a:t>
            </a:r>
            <a:r>
              <a:rPr lang="hu-HU" dirty="0"/>
              <a:t>. Ábel-trilógia </a:t>
            </a:r>
          </a:p>
          <a:p>
            <a:pPr marL="0" indent="0">
              <a:buNone/>
            </a:pPr>
            <a:r>
              <a:rPr lang="hu-HU" dirty="0"/>
              <a:t>Ez a sorozat hozta meg számára a legnagyobb közönségsikert. Főhőse, Ábel, a Hargitán élő székely legény, aki a természetben és az emberek között járva bölcsességgel, furfanggal és emberséggel állja sarat.</a:t>
            </a:r>
          </a:p>
          <a:p>
            <a:pPr marL="0" indent="0">
              <a:buNone/>
            </a:pPr>
            <a:r>
              <a:rPr lang="hu-HU" dirty="0"/>
              <a:t>2. </a:t>
            </a:r>
            <a:r>
              <a:rPr lang="hu-HU" dirty="0" smtClean="0"/>
              <a:t>Regények</a:t>
            </a:r>
          </a:p>
          <a:p>
            <a:pPr marL="0" indent="0">
              <a:buNone/>
            </a:pPr>
            <a:r>
              <a:rPr lang="hu-HU" dirty="0" smtClean="0"/>
              <a:t>Szűzmáriás </a:t>
            </a:r>
            <a:r>
              <a:rPr lang="hu-HU" dirty="0"/>
              <a:t>királyfi (1928) – Első nagy sikerű regénye, amely a székely falu világát mutatja </a:t>
            </a:r>
            <a:r>
              <a:rPr lang="hu-HU" dirty="0" smtClean="0"/>
              <a:t>be</a:t>
            </a:r>
          </a:p>
          <a:p>
            <a:pPr marL="0" indent="0">
              <a:buNone/>
            </a:pPr>
            <a:r>
              <a:rPr lang="hu-HU" dirty="0" smtClean="0"/>
              <a:t>3. Drámák</a:t>
            </a:r>
          </a:p>
          <a:p>
            <a:pPr marL="0" indent="0">
              <a:buNone/>
            </a:pPr>
            <a:r>
              <a:rPr lang="hu-HU" dirty="0"/>
              <a:t>Énekes madár (1934) – Az egyik leggyakrabban játszott székely népi játéka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 smtClean="0"/>
              <a:t>4. Novellák</a:t>
            </a:r>
          </a:p>
          <a:p>
            <a:pPr marL="0" indent="0">
              <a:buNone/>
            </a:pPr>
            <a:r>
              <a:rPr lang="hu-HU" dirty="0"/>
              <a:t>Szülőföldem (1939) – Esszészerű, vallomásos írás, szülőföldjének, </a:t>
            </a:r>
            <a:r>
              <a:rPr lang="hu-HU" dirty="0" err="1"/>
              <a:t>Farkaslakának</a:t>
            </a:r>
            <a:r>
              <a:rPr lang="hu-HU" dirty="0"/>
              <a:t> állít emléket.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3649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Tamás Áron </a:t>
            </a:r>
            <a:r>
              <a:rPr lang="hu-HU" dirty="0">
                <a:latin typeface="+mn-lt"/>
              </a:rPr>
              <a:t>idézete a székely irodalomról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„Én azt hiszem, hogy se nem nagyobb, se nem kisebb, mint a pesti irodalomé.”</a:t>
            </a:r>
          </a:p>
        </p:txBody>
      </p:sp>
    </p:spTree>
    <p:extLst>
      <p:ext uri="{BB962C8B-B14F-4D97-AF65-F5344CB8AC3E}">
        <p14:creationId xmlns:p14="http://schemas.microsoft.com/office/powerpoint/2010/main" val="2024191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dirty="0" smtClean="0">
                <a:latin typeface="+mn-lt"/>
              </a:rPr>
              <a:t>Székelyudvarhely</a:t>
            </a:r>
            <a:endParaRPr lang="hu-HU" sz="6000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Az Udvarhelyi-medence gazdasági és művelődési központja. A megye második legnépesebb városa. A székelység történelmi, társadalom- és művelődéstörténeti </a:t>
            </a:r>
            <a:r>
              <a:rPr lang="hu-HU" dirty="0" smtClean="0"/>
              <a:t>központja.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99642"/>
            <a:ext cx="4125443" cy="293123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456" y="3699643"/>
            <a:ext cx="4232266" cy="293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157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 smtClean="0">
                <a:latin typeface="+mn-lt"/>
              </a:rPr>
              <a:t>Királyhágó</a:t>
            </a:r>
            <a:endParaRPr lang="hu-HU" sz="6000" b="1" dirty="0">
              <a:latin typeface="+mn-lt"/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Történelmi </a:t>
            </a:r>
            <a:r>
              <a:rPr lang="hu-HU" dirty="0"/>
              <a:t>határ: Évszázadokon át ez a hágó jelentette a választóvonalat a történelmi Magyarország (illetve a Partium) és az Erdélyi </a:t>
            </a:r>
            <a:r>
              <a:rPr lang="hu-HU" dirty="0" smtClean="0"/>
              <a:t>Fejedelemség között.</a:t>
            </a:r>
          </a:p>
          <a:p>
            <a:pPr marL="0" indent="0">
              <a:buNone/>
            </a:pPr>
            <a:r>
              <a:rPr lang="hu-HU" dirty="0" smtClean="0"/>
              <a:t>Kulcsfontosságú </a:t>
            </a:r>
            <a:r>
              <a:rPr lang="hu-HU" dirty="0"/>
              <a:t>kereskedelmi </a:t>
            </a:r>
            <a:r>
              <a:rPr lang="hu-HU" dirty="0" smtClean="0"/>
              <a:t>csomópont</a:t>
            </a:r>
          </a:p>
          <a:p>
            <a:pPr marL="0" indent="0">
              <a:buNone/>
            </a:pPr>
            <a:r>
              <a:rPr lang="hu-HU" dirty="0" smtClean="0"/>
              <a:t>„</a:t>
            </a:r>
            <a:r>
              <a:rPr lang="hu-HU" dirty="0"/>
              <a:t>Király-hágón túli világ” kifejezés magát az igazi, hagyományőrző Erdélyt </a:t>
            </a:r>
            <a:r>
              <a:rPr lang="hu-HU" dirty="0" smtClean="0"/>
              <a:t>testesíti meg.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7058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Látnivalók, emlékek</a:t>
            </a: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Ferencesek temploma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484" y="2877208"/>
            <a:ext cx="2595101" cy="343469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6598" y="3488343"/>
            <a:ext cx="4262426" cy="280932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6037" y="3531478"/>
            <a:ext cx="2122602" cy="280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38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Látnivalók</a:t>
            </a: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43607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 err="1" smtClean="0"/>
              <a:t>Haberstumpf</a:t>
            </a:r>
            <a:r>
              <a:rPr lang="hu-HU" dirty="0" smtClean="0"/>
              <a:t> villa</a:t>
            </a:r>
          </a:p>
          <a:p>
            <a:pPr marL="0" indent="0">
              <a:buNone/>
            </a:pPr>
            <a:r>
              <a:rPr lang="hu-HU" dirty="0" smtClean="0"/>
              <a:t>Jézus szíve kápolna</a:t>
            </a:r>
          </a:p>
          <a:p>
            <a:pPr marL="0" indent="0">
              <a:buNone/>
            </a:pPr>
            <a:r>
              <a:rPr lang="hu-HU" dirty="0"/>
              <a:t>Zárda, vagy Római Katolikus </a:t>
            </a:r>
            <a:r>
              <a:rPr lang="hu-HU" dirty="0" smtClean="0"/>
              <a:t>Leánynevelő</a:t>
            </a:r>
          </a:p>
          <a:p>
            <a:pPr marL="0" indent="0">
              <a:buNone/>
            </a:pPr>
            <a:r>
              <a:rPr lang="hu-HU" dirty="0"/>
              <a:t>Unitárius templom</a:t>
            </a:r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3" y="4192206"/>
            <a:ext cx="3772061" cy="248613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165" y="4192206"/>
            <a:ext cx="3772060" cy="248613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2601" y="4177215"/>
            <a:ext cx="3853276" cy="2539659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6566" y="709367"/>
            <a:ext cx="2487234" cy="329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228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+mn-lt"/>
              </a:rPr>
              <a:t>Emlékezet parkja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13 magyar király, író és más híres ember szobra tekinthető itt meg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 smtClean="0"/>
              <a:t>Csaba </a:t>
            </a:r>
            <a:r>
              <a:rPr lang="hu-HU" dirty="0"/>
              <a:t>királyfi, Szent László, Fráter György, Bethlen Gábor, Wesselényi Miklós, Bethlen István, Kós Károly, A vándor székely hazatalál (Wass Albert), </a:t>
            </a:r>
            <a:r>
              <a:rPr lang="hu-HU" dirty="0" err="1"/>
              <a:t>Nyirő</a:t>
            </a:r>
            <a:r>
              <a:rPr lang="hu-HU" dirty="0"/>
              <a:t> József, Bem József, II. Rákóczi Ferenc, Báthory István és Hunyadi János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388" y="4183117"/>
            <a:ext cx="3493241" cy="232459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422" y="4183117"/>
            <a:ext cx="3616033" cy="232459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563" y="4183117"/>
            <a:ext cx="3493241" cy="23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3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0558C4-E0C3-4B36-9936-17B05E40A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 err="1" smtClean="0">
                <a:latin typeface="+mn-lt"/>
              </a:rPr>
              <a:t>Bözödújfalu</a:t>
            </a:r>
            <a:endParaRPr lang="hu-HU" sz="6000" b="1" dirty="0"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A8118C-5BAA-4720-A7C8-D4FCB9214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2400" dirty="0"/>
              <a:t>Románia, Erdélyben Maros megyében található.</a:t>
            </a:r>
            <a:endParaRPr lang="en-US" sz="2400" dirty="0"/>
          </a:p>
          <a:p>
            <a:pPr marL="0" indent="0">
              <a:buNone/>
            </a:pPr>
            <a:r>
              <a:rPr lang="hu-HU" sz="2400" dirty="0" err="1"/>
              <a:t>Bözödújfalu</a:t>
            </a:r>
            <a:r>
              <a:rPr lang="hu-HU" sz="2400" dirty="0"/>
              <a:t> azért fontos, mert a kommunista falurombolás, a közösségi tragédia és a vallási sokszínűség tragikus jelképe, amelyet az 1980-as években mesterségesen elárasztottak egy víztározó építése </a:t>
            </a:r>
            <a:r>
              <a:rPr lang="hu-HU" sz="2400" dirty="0" smtClean="0"/>
              <a:t>miatt.</a:t>
            </a:r>
          </a:p>
          <a:p>
            <a:pPr marL="0" indent="0">
              <a:buNone/>
            </a:pPr>
            <a:r>
              <a:rPr lang="hu-HU" sz="2400" dirty="0" smtClean="0"/>
              <a:t>A</a:t>
            </a:r>
            <a:r>
              <a:rPr lang="en-US" sz="2400" dirty="0" smtClean="0"/>
              <a:t>z </a:t>
            </a:r>
            <a:r>
              <a:rPr lang="en-US" sz="2400" dirty="0" err="1"/>
              <a:t>emlékparkban</a:t>
            </a:r>
            <a:r>
              <a:rPr lang="en-US" sz="2400" dirty="0"/>
              <a:t> </a:t>
            </a:r>
            <a:r>
              <a:rPr lang="en-US" sz="2400" dirty="0" err="1"/>
              <a:t>találkoznak</a:t>
            </a:r>
            <a:r>
              <a:rPr lang="en-US" sz="2400" dirty="0"/>
              <a:t> </a:t>
            </a:r>
            <a:r>
              <a:rPr lang="en-US" sz="2400" dirty="0" err="1"/>
              <a:t>minden</a:t>
            </a:r>
            <a:r>
              <a:rPr lang="en-US" sz="2400" dirty="0"/>
              <a:t> </a:t>
            </a:r>
            <a:r>
              <a:rPr lang="en-US" sz="2400" dirty="0" err="1"/>
              <a:t>augusztus</a:t>
            </a:r>
            <a:r>
              <a:rPr lang="en-US" sz="2400" dirty="0"/>
              <a:t> </a:t>
            </a:r>
            <a:r>
              <a:rPr lang="en-US" sz="2400" dirty="0" err="1"/>
              <a:t>első</a:t>
            </a:r>
            <a:r>
              <a:rPr lang="en-US" sz="2400" dirty="0"/>
              <a:t> </a:t>
            </a:r>
            <a:r>
              <a:rPr lang="en-US" sz="2400" dirty="0" err="1"/>
              <a:t>szombatján</a:t>
            </a:r>
            <a:r>
              <a:rPr lang="en-US" sz="2400" dirty="0"/>
              <a:t> a </a:t>
            </a:r>
            <a:r>
              <a:rPr lang="en-US" sz="2400" dirty="0" err="1"/>
              <a:t>Bözödújfaluról</a:t>
            </a:r>
            <a:r>
              <a:rPr lang="en-US" sz="2400" dirty="0"/>
              <a:t> </a:t>
            </a:r>
            <a:r>
              <a:rPr lang="en-US" sz="2400" dirty="0" err="1"/>
              <a:t>elszármazottak</a:t>
            </a:r>
            <a:r>
              <a:rPr lang="en-US" sz="2400" dirty="0"/>
              <a:t>, </a:t>
            </a:r>
            <a:r>
              <a:rPr lang="en-US" sz="2400" dirty="0" err="1"/>
              <a:t>kitelepítettek</a:t>
            </a:r>
            <a:r>
              <a:rPr lang="en-US" sz="2400" dirty="0"/>
              <a:t>,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empátiából</a:t>
            </a:r>
            <a:r>
              <a:rPr lang="en-US" sz="2400" dirty="0"/>
              <a:t> </a:t>
            </a:r>
            <a:r>
              <a:rPr lang="en-US" sz="2400" dirty="0" err="1"/>
              <a:t>ellátogatók</a:t>
            </a:r>
            <a:r>
              <a:rPr lang="en-US" sz="2400" dirty="0"/>
              <a:t>. </a:t>
            </a:r>
            <a:r>
              <a:rPr lang="en-US" sz="2400" dirty="0" err="1"/>
              <a:t>Ez</a:t>
            </a:r>
            <a:r>
              <a:rPr lang="en-US" sz="2400" dirty="0"/>
              <a:t> a </a:t>
            </a:r>
            <a:r>
              <a:rPr lang="en-US" sz="2400" dirty="0" err="1"/>
              <a:t>megemlékezés</a:t>
            </a:r>
            <a:r>
              <a:rPr lang="en-US" sz="2400" dirty="0"/>
              <a:t> </a:t>
            </a:r>
            <a:r>
              <a:rPr lang="en-US" sz="2400" dirty="0" err="1"/>
              <a:t>bárki</a:t>
            </a:r>
            <a:r>
              <a:rPr lang="en-US" sz="2400" dirty="0"/>
              <a:t> </a:t>
            </a:r>
            <a:r>
              <a:rPr lang="en-US" sz="2400" dirty="0" err="1"/>
              <a:t>számára</a:t>
            </a:r>
            <a:r>
              <a:rPr lang="en-US" sz="2400" dirty="0"/>
              <a:t> </a:t>
            </a:r>
            <a:r>
              <a:rPr lang="en-US" sz="2400" dirty="0" err="1"/>
              <a:t>látogatható</a:t>
            </a:r>
            <a:r>
              <a:rPr lang="en-US" sz="2400" dirty="0"/>
              <a:t>, </a:t>
            </a:r>
            <a:r>
              <a:rPr lang="en-US" sz="2400" dirty="0" err="1"/>
              <a:t>melynek</a:t>
            </a:r>
            <a:r>
              <a:rPr lang="en-US" sz="2400" dirty="0"/>
              <a:t> </a:t>
            </a:r>
            <a:r>
              <a:rPr lang="en-US" sz="2400" dirty="0" err="1"/>
              <a:t>célja</a:t>
            </a:r>
            <a:r>
              <a:rPr lang="en-US" sz="2400" dirty="0"/>
              <a:t> </a:t>
            </a:r>
            <a:r>
              <a:rPr lang="en-US" sz="2400" dirty="0" err="1"/>
              <a:t>megőrizni</a:t>
            </a:r>
            <a:r>
              <a:rPr lang="en-US" sz="2400" dirty="0"/>
              <a:t>, </a:t>
            </a:r>
            <a:r>
              <a:rPr lang="en-US" sz="2400" dirty="0" err="1"/>
              <a:t>továbbadni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ápolni</a:t>
            </a:r>
            <a:r>
              <a:rPr lang="en-US" sz="2400" dirty="0"/>
              <a:t> a </a:t>
            </a:r>
            <a:r>
              <a:rPr lang="en-US" sz="2400" dirty="0" err="1"/>
              <a:t>valamikori</a:t>
            </a:r>
            <a:r>
              <a:rPr lang="en-US" sz="2400" dirty="0"/>
              <a:t> </a:t>
            </a:r>
            <a:r>
              <a:rPr lang="en-US" sz="2400" dirty="0" err="1"/>
              <a:t>falu</a:t>
            </a:r>
            <a:r>
              <a:rPr lang="en-US" sz="2400" dirty="0"/>
              <a:t> </a:t>
            </a:r>
            <a:r>
              <a:rPr lang="en-US" sz="2400" dirty="0" err="1"/>
              <a:t>kulturális</a:t>
            </a:r>
            <a:r>
              <a:rPr lang="en-US" sz="2400" dirty="0"/>
              <a:t> </a:t>
            </a:r>
            <a:r>
              <a:rPr lang="en-US" sz="2400" dirty="0" err="1"/>
              <a:t>értékeit</a:t>
            </a:r>
            <a:r>
              <a:rPr lang="en-US" sz="2400" dirty="0"/>
              <a:t>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6659" y="4555724"/>
            <a:ext cx="3085524" cy="230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5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800" dirty="0" smtClean="0">
                <a:latin typeface="+mn-lt"/>
              </a:rPr>
              <a:t>Az elárasztott falu</a:t>
            </a:r>
            <a:endParaRPr lang="hu-HU" sz="4800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6197" y="1690688"/>
            <a:ext cx="8188353" cy="38532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hu-HU" sz="2600" dirty="0" smtClean="0"/>
              <a:t>A </a:t>
            </a:r>
            <a:r>
              <a:rPr lang="hu-HU" sz="2600" dirty="0"/>
              <a:t>tó közepén álló templom: Az elárasztott faluból sokáig csak a katolikus templom tornya látszott ki a vízből, amely 2014-ben sajnos összeomlott. A híres mementót azonban a part közelében, az eredetihez hasonló formában újjáépítették, így a kilátogatók megtekinthetik az Összetartozás Templomát.</a:t>
            </a:r>
            <a:endParaRPr lang="en-US" sz="2600" dirty="0"/>
          </a:p>
          <a:p>
            <a:endParaRPr lang="hu-HU" dirty="0"/>
          </a:p>
        </p:txBody>
      </p:sp>
      <p:pic>
        <p:nvPicPr>
          <p:cNvPr id="6" name="Kép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725" y="4444776"/>
            <a:ext cx="4424219" cy="2334827"/>
          </a:xfrm>
          <a:prstGeom prst="rect">
            <a:avLst/>
          </a:prstGeom>
          <a:noFill/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82" y="4444775"/>
            <a:ext cx="5020643" cy="233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0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>
                <a:latin typeface="+mn-lt"/>
              </a:rPr>
              <a:t>Kőrispatak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sz="2400" dirty="0" smtClean="0"/>
          </a:p>
          <a:p>
            <a:pPr marL="0" indent="0">
              <a:buNone/>
            </a:pPr>
            <a:r>
              <a:rPr lang="hu-HU" sz="2400" dirty="0" smtClean="0"/>
              <a:t>A </a:t>
            </a:r>
            <a:r>
              <a:rPr lang="hu-HU" sz="2400" dirty="0" err="1"/>
              <a:t>Küsmöd-pataka</a:t>
            </a:r>
            <a:r>
              <a:rPr lang="hu-HU" sz="2400" dirty="0"/>
              <a:t> völgyében fekszik, Etédhez tartozik. </a:t>
            </a:r>
            <a:r>
              <a:rPr lang="hu-HU" sz="2400" dirty="0" smtClean="0"/>
              <a:t>Nevét a </a:t>
            </a:r>
            <a:r>
              <a:rPr lang="hu-HU" sz="2400" dirty="0"/>
              <a:t>rajta keresztülfolyó, kőrisfákkal szegélyezett patakról </a:t>
            </a:r>
            <a:r>
              <a:rPr lang="hu-HU" sz="2400" dirty="0" smtClean="0"/>
              <a:t>kapta.</a:t>
            </a:r>
            <a:endParaRPr lang="hu-HU" sz="2400" dirty="0"/>
          </a:p>
          <a:p>
            <a:endParaRPr lang="hu-HU" sz="2400" dirty="0" smtClean="0"/>
          </a:p>
          <a:p>
            <a:endParaRPr lang="hu-HU" sz="2400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510" y="3599636"/>
            <a:ext cx="3827113" cy="306474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759" y="3579316"/>
            <a:ext cx="4284806" cy="30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9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+mn-lt"/>
              </a:rPr>
              <a:t>Szalmakalap Múzeum 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9704" y="3979918"/>
            <a:ext cx="3523549" cy="2771487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838200" y="2050473"/>
            <a:ext cx="993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/>
              <a:t>A Szalmakalap Múzeum 2001. július 21-én nyitotta meg kapuit. Szőcs Lajos kőrispataki lakos, akinek családja is szalmakalap-készítéssel foglalkozott, saját költségén vásárolt meg és újított fel egy hagyományos kőrispataki parasztházat, mely jelenleg a múzeumnak ad otthont.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58" y="3979918"/>
            <a:ext cx="3849288" cy="277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705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b="1" dirty="0">
                <a:latin typeface="+mn-lt"/>
              </a:rPr>
              <a:t>Csíkszentimre, Csíksomlyó, Gyimesek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/>
              <a:t>Hargita és </a:t>
            </a:r>
            <a:r>
              <a:rPr lang="hu-HU" sz="2400" dirty="0" err="1"/>
              <a:t>Bákó</a:t>
            </a:r>
            <a:r>
              <a:rPr lang="hu-HU" sz="2400" dirty="0"/>
              <a:t> megyei hegyvidék kulturális, történelmi és spirituális gyöngyszeme.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873" y="3521365"/>
            <a:ext cx="3052618" cy="30526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675" y="3486048"/>
            <a:ext cx="4138469" cy="308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766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latin typeface="+mn-lt"/>
              </a:rPr>
              <a:t>Csíkszentimre</a:t>
            </a:r>
            <a:r>
              <a:rPr lang="hu-HU" dirty="0" smtClean="0">
                <a:latin typeface="+mn-lt"/>
              </a:rPr>
              <a:t> </a:t>
            </a: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</a:t>
            </a:r>
            <a:r>
              <a:rPr lang="hu-HU" dirty="0" smtClean="0"/>
              <a:t> </a:t>
            </a:r>
            <a:r>
              <a:rPr lang="hu-HU" dirty="0"/>
              <a:t>község az Olt bal parti Bedecs </a:t>
            </a:r>
            <a:r>
              <a:rPr lang="hu-HU" dirty="0" err="1"/>
              <a:t>pataka</a:t>
            </a:r>
            <a:r>
              <a:rPr lang="hu-HU" dirty="0"/>
              <a:t> és a jobb parti Rege- és Bánya </a:t>
            </a:r>
            <a:r>
              <a:rPr lang="hu-HU" dirty="0" err="1" smtClean="0"/>
              <a:t>pataka</a:t>
            </a:r>
            <a:r>
              <a:rPr lang="hu-HU" dirty="0" smtClean="0"/>
              <a:t> </a:t>
            </a:r>
            <a:r>
              <a:rPr lang="hu-HU" dirty="0" err="1"/>
              <a:t>Oltba</a:t>
            </a:r>
            <a:r>
              <a:rPr lang="hu-HU" dirty="0"/>
              <a:t> ömlésénél </a:t>
            </a:r>
            <a:r>
              <a:rPr lang="hu-HU" dirty="0" smtClean="0"/>
              <a:t>fekszik</a:t>
            </a:r>
          </a:p>
          <a:p>
            <a:pPr marL="0" indent="0">
              <a:buNone/>
            </a:pPr>
            <a:r>
              <a:rPr lang="pt-BR" dirty="0"/>
              <a:t>A falunak már a 13. században volt temploma</a:t>
            </a:r>
            <a:r>
              <a:rPr lang="pt-BR" dirty="0" smtClean="0"/>
              <a:t>.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A faluban 1702-ben boszorkányper </a:t>
            </a:r>
            <a:r>
              <a:rPr lang="hu-HU" dirty="0" smtClean="0"/>
              <a:t>volt</a:t>
            </a:r>
          </a:p>
          <a:p>
            <a:pPr marL="0" indent="0">
              <a:buNone/>
            </a:pPr>
            <a:r>
              <a:rPr lang="hu-HU" dirty="0"/>
              <a:t>Szent Margit-kápolnája                     </a:t>
            </a:r>
            <a:r>
              <a:rPr lang="hu-HU" dirty="0" err="1"/>
              <a:t>Henter</a:t>
            </a:r>
            <a:r>
              <a:rPr lang="hu-HU" dirty="0"/>
              <a:t>-kúria.               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234269"/>
            <a:ext cx="3628697" cy="251320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760" y="4246300"/>
            <a:ext cx="3758599" cy="250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361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latin typeface="+mn-lt"/>
              </a:rPr>
              <a:t>Csíksomlyói búcsú 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A </a:t>
            </a:r>
            <a:r>
              <a:rPr lang="hu-HU" dirty="0"/>
              <a:t>római katolikus egyház hívei Csíksomlyón teljes búcsút nyerhetnek, ugyanis az a bűneit megvalló és bűnbánatot tanúsító hívő, aki a gyónás szentségének kegyelmi állapotában meglátogatja a kegyhelyet és ott meghallgatja </a:t>
            </a:r>
            <a:r>
              <a:rPr lang="hu-HU" dirty="0" smtClean="0"/>
              <a:t>a </a:t>
            </a:r>
            <a:r>
              <a:rPr lang="hu-HU" dirty="0"/>
              <a:t>szentmisét, az elnyeri a bűnei </a:t>
            </a:r>
            <a:r>
              <a:rPr lang="hu-HU" dirty="0" smtClean="0"/>
              <a:t>megbocsátását.</a:t>
            </a:r>
          </a:p>
          <a:p>
            <a:pPr marL="0" indent="0">
              <a:buNone/>
            </a:pPr>
            <a:r>
              <a:rPr lang="hu-HU" dirty="0"/>
              <a:t>Mária-kegyhely </a:t>
            </a:r>
            <a:r>
              <a:rPr lang="hu-HU" dirty="0" smtClean="0"/>
              <a:t>templomában </a:t>
            </a:r>
            <a:r>
              <a:rPr lang="hu-HU" dirty="0"/>
              <a:t>van elhelyezve a híres </a:t>
            </a:r>
            <a:r>
              <a:rPr lang="hu-HU" dirty="0" smtClean="0"/>
              <a:t>kegyszobor.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504835"/>
            <a:ext cx="3397619" cy="235316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708" y="4504834"/>
            <a:ext cx="3324314" cy="235316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9913" y="4476486"/>
            <a:ext cx="3578777" cy="238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377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latin typeface="+mn-lt"/>
              </a:rPr>
              <a:t>Természetes átjáró a Királyerdő és a Réz-hegység között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5441" y="4298732"/>
            <a:ext cx="3534140" cy="235061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125" y="4298732"/>
            <a:ext cx="3120118" cy="233505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483" y="1491878"/>
            <a:ext cx="3565098" cy="267038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8749" y="1491878"/>
            <a:ext cx="4012871" cy="2670383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5929" y="2646653"/>
            <a:ext cx="2835165" cy="283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672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latin typeface="+mn-lt"/>
              </a:rPr>
              <a:t>Gyimesek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I</a:t>
            </a:r>
            <a:r>
              <a:rPr lang="hu-HU" dirty="0" smtClean="0"/>
              <a:t>tt </a:t>
            </a:r>
            <a:r>
              <a:rPr lang="hu-HU" dirty="0"/>
              <a:t>található a Monarchia egykori legkeletibb vasúti </a:t>
            </a:r>
            <a:r>
              <a:rPr lang="hu-HU" dirty="0" smtClean="0"/>
              <a:t>őrháza.</a:t>
            </a:r>
          </a:p>
          <a:p>
            <a:pPr marL="0" indent="0">
              <a:buNone/>
            </a:pPr>
            <a:r>
              <a:rPr lang="hu-HU" dirty="0" smtClean="0"/>
              <a:t>A Rákóczi-vár romjai.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329" y="3594538"/>
            <a:ext cx="4464652" cy="299816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655932"/>
            <a:ext cx="5226745" cy="293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870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</a:rPr>
              <a:t>Békás-szoros és Gyilkos-tó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Békás-szoros a szurdokvölgy </a:t>
            </a:r>
            <a:r>
              <a:rPr lang="hu-HU" dirty="0"/>
              <a:t>a Hagymás-hegységben, Erdélyben, </a:t>
            </a:r>
            <a:r>
              <a:rPr lang="hu-HU" dirty="0" err="1"/>
              <a:t>Neamț</a:t>
            </a:r>
            <a:r>
              <a:rPr lang="hu-HU" dirty="0"/>
              <a:t> </a:t>
            </a:r>
            <a:r>
              <a:rPr lang="hu-HU" dirty="0" smtClean="0"/>
              <a:t>megye délnyugati </a:t>
            </a:r>
            <a:r>
              <a:rPr lang="hu-HU" dirty="0"/>
              <a:t>részén, a Békás-patak </a:t>
            </a:r>
            <a:r>
              <a:rPr lang="hu-HU" dirty="0" smtClean="0"/>
              <a:t>völgyében található</a:t>
            </a:r>
          </a:p>
          <a:p>
            <a:pPr marL="0" indent="0">
              <a:buNone/>
            </a:pPr>
            <a:r>
              <a:rPr lang="hu-HU" dirty="0"/>
              <a:t>A Gyilkos-tó </a:t>
            </a:r>
            <a:r>
              <a:rPr lang="hu-HU" dirty="0" smtClean="0"/>
              <a:t>jellegzetességei </a:t>
            </a:r>
            <a:r>
              <a:rPr lang="hu-HU" dirty="0"/>
              <a:t>a vízből kiálló, megkövesedett fenyőfatönkök</a:t>
            </a:r>
          </a:p>
          <a:p>
            <a:pPr marL="0" indent="0">
              <a:buNone/>
            </a:pPr>
            <a:r>
              <a:rPr lang="hu-HU" dirty="0"/>
              <a:t>A</a:t>
            </a:r>
            <a:r>
              <a:rPr lang="hu-HU" dirty="0" smtClean="0"/>
              <a:t> </a:t>
            </a:r>
            <a:r>
              <a:rPr lang="hu-HU" dirty="0"/>
              <a:t>Békás-szoros - Nagyhagymás Nemzeti </a:t>
            </a:r>
            <a:r>
              <a:rPr lang="hu-HU" dirty="0" smtClean="0"/>
              <a:t>Park része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902" y="4305841"/>
            <a:ext cx="3653496" cy="243123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52" y="4305841"/>
            <a:ext cx="3653496" cy="243123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151" y="4305841"/>
            <a:ext cx="3653497" cy="243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96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5EE57D-EC6C-47F8-B1B0-E078DD00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>
                <a:latin typeface="+mn-lt"/>
              </a:rPr>
              <a:t>Gyergyószentmiklós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982CB2-AD1E-4647-AB99-78CCD9C5A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Hargita megye harmadik legnépesebb városa, az egykori Gyergyószék központja</a:t>
            </a:r>
            <a:r>
              <a:rPr lang="hu-HU" dirty="0" smtClean="0"/>
              <a:t>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801" y="3920359"/>
            <a:ext cx="4411013" cy="278425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444" y="3902692"/>
            <a:ext cx="4210542" cy="280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16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71AC00-615E-43C3-9CAA-46306A7AB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Nevezetes épületei</a:t>
            </a:r>
            <a:endParaRPr lang="hu-HU" dirty="0"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1680F8-35B4-49CD-B0C0-1C6544623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Örmény Katolikus </a:t>
            </a:r>
            <a:r>
              <a:rPr lang="hu-HU" dirty="0" smtClean="0"/>
              <a:t>templom</a:t>
            </a:r>
          </a:p>
          <a:p>
            <a:pPr marL="0" indent="0">
              <a:buNone/>
            </a:pPr>
            <a:r>
              <a:rPr lang="hu-HU" dirty="0"/>
              <a:t>Tarisznyás Márton Múzeum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Szent Miklós- templom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82" y="4001294"/>
            <a:ext cx="2937438" cy="255729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580" y="4001295"/>
            <a:ext cx="3960691" cy="263566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1390" y="4001294"/>
            <a:ext cx="3012184" cy="263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86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DCF71C-F533-4EBB-94A9-F6EEF1C0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 err="1">
                <a:latin typeface="+mn-lt"/>
              </a:rPr>
              <a:t>Szováta</a:t>
            </a:r>
            <a:r>
              <a:rPr lang="hu-HU" sz="6000" b="1" dirty="0">
                <a:latin typeface="+mn-lt"/>
              </a:rPr>
              <a:t> és a Medve-tó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8A41BBA-7D31-4A03-8E3F-1893A890E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Sótartalma </a:t>
            </a:r>
            <a:r>
              <a:rPr lang="hu-HU" dirty="0"/>
              <a:t>a felszínen 100 g/l, mélyebben 220-300 g/l. Vize a </a:t>
            </a:r>
            <a:r>
              <a:rPr lang="hu-HU" dirty="0" err="1"/>
              <a:t>helioterm</a:t>
            </a:r>
            <a:r>
              <a:rPr lang="hu-HU" dirty="0"/>
              <a:t> jelenség következtében 35°C-ra is felmelegszik 2 méter </a:t>
            </a:r>
            <a:r>
              <a:rPr lang="hu-HU" dirty="0" smtClean="0"/>
              <a:t>mélységig. </a:t>
            </a:r>
            <a:r>
              <a:rPr lang="hu-HU" dirty="0"/>
              <a:t>Gyógyvíz. A </a:t>
            </a:r>
            <a:r>
              <a:rPr lang="hu-HU" dirty="0" err="1"/>
              <a:t>szovátai</a:t>
            </a:r>
            <a:r>
              <a:rPr lang="hu-HU" dirty="0"/>
              <a:t> Medve-tó a világ legnagyobb </a:t>
            </a:r>
            <a:r>
              <a:rPr lang="hu-HU" dirty="0" err="1"/>
              <a:t>heliotermikus</a:t>
            </a:r>
            <a:r>
              <a:rPr lang="hu-HU" dirty="0"/>
              <a:t> tava (a napfény által felmelegített sós tó</a:t>
            </a:r>
            <a:r>
              <a:rPr lang="hu-HU" dirty="0" smtClean="0"/>
              <a:t>).</a:t>
            </a:r>
          </a:p>
          <a:p>
            <a:pPr marL="0" indent="0">
              <a:buNone/>
            </a:pPr>
            <a:r>
              <a:rPr lang="hu-HU" dirty="0"/>
              <a:t>M</a:t>
            </a:r>
            <a:r>
              <a:rPr lang="hu-HU" dirty="0" smtClean="0"/>
              <a:t>agas </a:t>
            </a:r>
            <a:r>
              <a:rPr lang="hu-HU" dirty="0"/>
              <a:t>sótartalma miatt az ember könnyedén lebeg a felszínén. 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429" y="4103186"/>
            <a:ext cx="4010847" cy="266903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826" y="4001294"/>
            <a:ext cx="2770928" cy="277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756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85E61B-4D90-45B4-B21E-0B61619D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>
                <a:latin typeface="+mn-lt"/>
              </a:rPr>
              <a:t>Medve-tó története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998BE7-CFFB-43F0-A0A3-2146B779F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1910 </a:t>
            </a:r>
            <a:r>
              <a:rPr lang="hu-HU" dirty="0"/>
              <a:t>után hívták Medve-tónak, kiterített medvebőrre hasonlító alakja miatt. A tónak van egy legendája is, miszerint egy tündérlány viszonzatlan szerelme miatt jött létre, amely szerelmet egy pásztorlegény iránt érzett.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60C8330-DC74-43EA-8C25-0472A8083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315" y="4054825"/>
            <a:ext cx="4768355" cy="267027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622" y="4001294"/>
            <a:ext cx="3785944" cy="267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38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b="1" dirty="0" smtClean="0"/>
              <a:t>Jó utat!</a:t>
            </a:r>
          </a:p>
          <a:p>
            <a:pPr marL="0" indent="0" algn="ctr">
              <a:buNone/>
            </a:pPr>
            <a:r>
              <a:rPr lang="hu-HU" sz="9600" b="1" dirty="0" smtClean="0">
                <a:sym typeface="Wingdings" panose="05000000000000000000" pitchFamily="2" charset="2"/>
              </a:rPr>
              <a:t></a:t>
            </a:r>
            <a:endParaRPr lang="hu-HU" sz="9600" b="1" dirty="0"/>
          </a:p>
        </p:txBody>
      </p:sp>
    </p:spTree>
    <p:extLst>
      <p:ext uri="{BB962C8B-B14F-4D97-AF65-F5344CB8AC3E}">
        <p14:creationId xmlns:p14="http://schemas.microsoft.com/office/powerpoint/2010/main" val="6366953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 smtClean="0">
                <a:latin typeface="+mn-lt"/>
              </a:rPr>
              <a:t>Bánffyhunyad</a:t>
            </a:r>
            <a:endParaRPr lang="hu-HU" sz="6000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A Bánffyhunyadi-fennsíkon</a:t>
            </a:r>
            <a:r>
              <a:rPr lang="hu-HU" dirty="0"/>
              <a:t>, a Sebes-Körös és a Damos-patak </a:t>
            </a:r>
            <a:r>
              <a:rPr lang="hu-HU" dirty="0" smtClean="0"/>
              <a:t>találkozásánál fekszik</a:t>
            </a:r>
            <a:r>
              <a:rPr lang="hu-HU" dirty="0"/>
              <a:t>. 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A magyar </a:t>
            </a:r>
            <a:r>
              <a:rPr lang="hu-HU" dirty="0" smtClean="0"/>
              <a:t>honfoglalást </a:t>
            </a:r>
            <a:r>
              <a:rPr lang="hu-HU" dirty="0"/>
              <a:t>követően a helységet 1241-ben a portyázó tatár csapatok fölgyújtották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/>
              <a:t>A helység (Bánffy-Hunyad) elnevezésének első tagja az 1435 előtt birtokba lépett, Losonczy Bánffy család birtokát jelzi. A név második része a régi magyar Honod személynévből származik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/>
              <a:t>Zsigmond királykoráig királyi birtok volt, majd 1421-ben a Losonczi Bánffy család birtokába ment át.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3575" y="92075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967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latin typeface="+mn-lt"/>
              </a:rPr>
              <a:t>Bánffyhunyadi református templom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 templomot feltehetően a 13. században építették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 smtClean="0"/>
              <a:t>Többször bővítették, újjáépítették.</a:t>
            </a:r>
          </a:p>
          <a:p>
            <a:pPr marL="0" indent="0">
              <a:buNone/>
            </a:pPr>
            <a:r>
              <a:rPr lang="hu-HU" dirty="0"/>
              <a:t>116 kazetta </a:t>
            </a:r>
            <a:r>
              <a:rPr lang="hu-HU" dirty="0" err="1"/>
              <a:t>Felvinci</a:t>
            </a:r>
            <a:r>
              <a:rPr lang="hu-HU" dirty="0"/>
              <a:t> mester munkája </a:t>
            </a:r>
            <a:r>
              <a:rPr lang="hu-HU" dirty="0" smtClean="0"/>
              <a:t>1705-ből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Ifjabb </a:t>
            </a:r>
            <a:r>
              <a:rPr lang="hu-HU" dirty="0" err="1"/>
              <a:t>Umling</a:t>
            </a:r>
            <a:r>
              <a:rPr lang="hu-HU" dirty="0"/>
              <a:t> Lőrinc és </a:t>
            </a:r>
            <a:r>
              <a:rPr lang="hu-HU" dirty="0" err="1"/>
              <a:t>Umling</a:t>
            </a:r>
            <a:r>
              <a:rPr lang="hu-HU" dirty="0"/>
              <a:t> János készített 112 táblából álló új, kazettás famennyezetet 1780-ban. 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1761-ből származó harangját Bánffy </a:t>
            </a:r>
            <a:r>
              <a:rPr lang="hu-HU" dirty="0" smtClean="0"/>
              <a:t>Hunyadi építette.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821" y="4729018"/>
            <a:ext cx="2776660" cy="207981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764" y="4764998"/>
            <a:ext cx="3071337" cy="204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34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 smtClean="0">
                <a:latin typeface="+mn-lt"/>
              </a:rPr>
              <a:t>Korond</a:t>
            </a:r>
            <a:endParaRPr lang="hu-HU" sz="6000" b="1" dirty="0">
              <a:latin typeface="+mn-lt"/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A Korondi-medence </a:t>
            </a:r>
            <a:r>
              <a:rPr lang="hu-HU" dirty="0"/>
              <a:t>déli szélén a Korond-patak völgyében,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a </a:t>
            </a:r>
            <a:r>
              <a:rPr lang="hu-HU" dirty="0" err="1"/>
              <a:t>Kebeled</a:t>
            </a:r>
            <a:r>
              <a:rPr lang="hu-HU" dirty="0"/>
              <a:t>-, az Észak- és a Súgó-patakok találkozásánál fekszik 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1750-ben gróf </a:t>
            </a:r>
            <a:r>
              <a:rPr lang="hu-HU" dirty="0" err="1"/>
              <a:t>Gyulaffy</a:t>
            </a:r>
            <a:r>
              <a:rPr lang="hu-HU" dirty="0"/>
              <a:t> László támogatásával már évente 4 vásárt is szervezhettek a </a:t>
            </a:r>
            <a:r>
              <a:rPr lang="hu-HU" dirty="0" err="1"/>
              <a:t>korondiak</a:t>
            </a:r>
            <a:r>
              <a:rPr lang="hu-HU" dirty="0"/>
              <a:t>.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1929-ben előbb Bertalan Áron („Bertalan és Kacsó”), majd Katona Sándor („Katona Üzem”) alapított magántulajdonú </a:t>
            </a:r>
            <a:r>
              <a:rPr lang="hu-HU" dirty="0" smtClean="0"/>
              <a:t>kerámiagyárat</a:t>
            </a:r>
          </a:p>
        </p:txBody>
      </p:sp>
    </p:spTree>
    <p:extLst>
      <p:ext uri="{BB962C8B-B14F-4D97-AF65-F5344CB8AC3E}">
        <p14:creationId xmlns:p14="http://schemas.microsoft.com/office/powerpoint/2010/main" val="3435043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+mn-lt"/>
              </a:rPr>
              <a:t>Miért híres Korond?</a:t>
            </a:r>
            <a:endParaRPr lang="hu-HU" dirty="0">
              <a:latin typeface="+mn-lt"/>
            </a:endParaRPr>
          </a:p>
        </p:txBody>
      </p:sp>
      <p:sp>
        <p:nvSpPr>
          <p:cNvPr id="9" name="Tartalom hely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A korondi fazekasok eleinte elsősorban vörös, </a:t>
            </a:r>
            <a:r>
              <a:rPr lang="hu-HU" dirty="0" err="1"/>
              <a:t>mázatlan</a:t>
            </a:r>
            <a:r>
              <a:rPr lang="hu-HU" dirty="0"/>
              <a:t> főzőedényeket, puliszka-, káposzta-, tejfőző fazekakat, </a:t>
            </a:r>
            <a:r>
              <a:rPr lang="hu-HU" dirty="0" err="1"/>
              <a:t>káposztasarvaló</a:t>
            </a:r>
            <a:r>
              <a:rPr lang="hu-HU" dirty="0"/>
              <a:t> kondért, szilvaízes edényeket készítettek, amelyeket kiválóan lehetett használni az akkori cserepes tűzhelyeken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/>
              <a:t>Az edények leggyakoribb motívumai közé tartozik a békét szimbolizáló madár és a tulipán mellett a családfa és a különböző címerek is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/>
              <a:t>A fehér mázas alapra jellemzően kékkel, illetve pirossal díszített feketével </a:t>
            </a:r>
            <a:r>
              <a:rPr lang="hu-HU" dirty="0" smtClean="0"/>
              <a:t>festenek.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39295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496265"/>
            <a:ext cx="2476500" cy="184785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" y="2161847"/>
            <a:ext cx="2381250" cy="17145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726" y="4601040"/>
            <a:ext cx="2619375" cy="174307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223" y="1733222"/>
            <a:ext cx="2143125" cy="214312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0340" y="1733222"/>
            <a:ext cx="2143125" cy="214312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4220" y="4239089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690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>
                <a:latin typeface="+mn-lt"/>
              </a:rPr>
              <a:t>Taplászat</a:t>
            </a: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A </a:t>
            </a:r>
            <a:r>
              <a:rPr lang="hu-HU" dirty="0"/>
              <a:t>szegénység, páratlan találékonyság, kézügyesség, és az új iránti fogékonyság alakította ki ezt a mesterséget is, mint korábban a </a:t>
            </a:r>
            <a:r>
              <a:rPr lang="hu-HU" dirty="0" smtClean="0"/>
              <a:t>fazekasságot</a:t>
            </a:r>
            <a:r>
              <a:rPr lang="hu-HU" dirty="0"/>
              <a:t>, és más mesterségeket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/>
              <a:t> Egyesekből sapkákat, másokból kefetartókat, nagytáskákat, kalapot, tűpárnát, stb. készítettek. </a:t>
            </a:r>
            <a:endParaRPr lang="hu-HU" dirty="0" smtClean="0"/>
          </a:p>
          <a:p>
            <a:pPr marL="0" indent="0">
              <a:buNone/>
            </a:pPr>
            <a:r>
              <a:rPr lang="hu-HU" dirty="0"/>
              <a:t>A taplógombát hamuval, vízzel, lassú tűzön öt napon át főzik, majd a szálkás rész eltávolítása után kalapáccsal megpotyolják. Ezután kifaragják, majd </a:t>
            </a:r>
            <a:r>
              <a:rPr lang="hu-HU" dirty="0" err="1"/>
              <a:t>topolják</a:t>
            </a:r>
            <a:r>
              <a:rPr lang="hu-HU" dirty="0"/>
              <a:t>, nyújtják, szabják, vasalják majd préselik, és a kész tárgyra díszeket ragasztanak.</a:t>
            </a: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386468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1275</Words>
  <Application>Microsoft Office PowerPoint</Application>
  <PresentationFormat>Szélesvásznú</PresentationFormat>
  <Paragraphs>109</Paragraphs>
  <Slides>36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Wingdings</vt:lpstr>
      <vt:lpstr>Office-téma</vt:lpstr>
      <vt:lpstr> Határtalanul </vt:lpstr>
      <vt:lpstr>Királyhágó</vt:lpstr>
      <vt:lpstr>Természetes átjáró a Királyerdő és a Réz-hegység között </vt:lpstr>
      <vt:lpstr>Bánffyhunyad</vt:lpstr>
      <vt:lpstr>Bánffyhunyadi református templom</vt:lpstr>
      <vt:lpstr>Korond</vt:lpstr>
      <vt:lpstr>Miért híres Korond?</vt:lpstr>
      <vt:lpstr>PowerPoint-bemutató</vt:lpstr>
      <vt:lpstr>Taplászat</vt:lpstr>
      <vt:lpstr>PowerPoint-bemutató</vt:lpstr>
      <vt:lpstr>Kalonda-tető</vt:lpstr>
      <vt:lpstr>PowerPoint-bemutató</vt:lpstr>
      <vt:lpstr>Farkaslaka és Tamási Áron</vt:lpstr>
      <vt:lpstr>Tamási Áron</vt:lpstr>
      <vt:lpstr>PowerPoint-bemutató</vt:lpstr>
      <vt:lpstr>Emlékházak</vt:lpstr>
      <vt:lpstr>Legfontosabb művei</vt:lpstr>
      <vt:lpstr>Tamás Áron idézete a székely irodalomról</vt:lpstr>
      <vt:lpstr>Székelyudvarhely</vt:lpstr>
      <vt:lpstr>Látnivalók, emlékek</vt:lpstr>
      <vt:lpstr>Látnivalók</vt:lpstr>
      <vt:lpstr>Emlékezet parkja</vt:lpstr>
      <vt:lpstr>Bözödújfalu</vt:lpstr>
      <vt:lpstr>Az elárasztott falu</vt:lpstr>
      <vt:lpstr>Kőrispatak</vt:lpstr>
      <vt:lpstr>Szalmakalap Múzeum </vt:lpstr>
      <vt:lpstr>Csíkszentimre, Csíksomlyó, Gyimesek</vt:lpstr>
      <vt:lpstr>Csíkszentimre </vt:lpstr>
      <vt:lpstr>Csíksomlyói búcsú </vt:lpstr>
      <vt:lpstr>Gyimesek</vt:lpstr>
      <vt:lpstr>Békás-szoros és Gyilkos-tó</vt:lpstr>
      <vt:lpstr>Gyergyószentmiklós</vt:lpstr>
      <vt:lpstr>Nevezetes épületei</vt:lpstr>
      <vt:lpstr>Szováta és a Medve-tó</vt:lpstr>
      <vt:lpstr>Medve-tó története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Határtalanul</dc:title>
  <dc:creator>durer</dc:creator>
  <cp:lastModifiedBy>CSB</cp:lastModifiedBy>
  <cp:revision>53</cp:revision>
  <dcterms:created xsi:type="dcterms:W3CDTF">2026-05-21T10:44:28Z</dcterms:created>
  <dcterms:modified xsi:type="dcterms:W3CDTF">2026-05-26T07:26:34Z</dcterms:modified>
</cp:coreProperties>
</file>